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NE Mobile Title OTF" panose="00000500000000000000" pitchFamily="50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36.pn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6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8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2.png"/><Relationship Id="rId5" Type="http://schemas.openxmlformats.org/officeDocument/2006/relationships/image" Target="../media/image73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6.png"/><Relationship Id="rId5" Type="http://schemas.openxmlformats.org/officeDocument/2006/relationships/image" Target="../media/image96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863600" y="7150100"/>
            <a:ext cx="165735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500" y="2184400"/>
            <a:ext cx="24384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0" y="8509000"/>
            <a:ext cx="6731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8509000"/>
            <a:ext cx="6731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200" y="8509000"/>
            <a:ext cx="673100" cy="67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2044700"/>
            <a:ext cx="3136900" cy="276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051300" y="8636000"/>
            <a:ext cx="2921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2300" b="1" i="0" u="none" strike="noStrike" spc="100">
                <a:solidFill>
                  <a:srgbClr val="FFFFFF"/>
                </a:solidFill>
                <a:ea typeface="Pretendard Light"/>
              </a:rPr>
              <a:t>임세현</a:t>
            </a:r>
            <a:r>
              <a:rPr lang="en-US" sz="2300" b="1" i="0" u="none" strike="noStrike" spc="100">
                <a:solidFill>
                  <a:srgbClr val="FFFFFF"/>
                </a:solidFill>
                <a:latin typeface="Pretendard Light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69400" y="8610600"/>
            <a:ext cx="850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2300" b="1" i="0" u="none" strike="noStrike" spc="100">
                <a:solidFill>
                  <a:srgbClr val="FFFFFF"/>
                </a:solidFill>
                <a:ea typeface="Pretendard Light"/>
              </a:rPr>
              <a:t>김형진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7100" y="8648700"/>
            <a:ext cx="2032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2300" b="1" i="0" u="none" strike="noStrike" spc="200">
                <a:solidFill>
                  <a:srgbClr val="FFFFFF"/>
                </a:solidFill>
                <a:ea typeface="Pretendard Light"/>
              </a:rPr>
              <a:t>오시윤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87300" y="7721600"/>
            <a:ext cx="4165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4580"/>
              </a:lnSpc>
            </a:pPr>
            <a:r>
              <a:rPr lang="en-US" sz="2300" b="1" i="0" u="none" strike="noStrike" spc="200" dirty="0">
                <a:solidFill>
                  <a:srgbClr val="FADE6E"/>
                </a:solidFill>
                <a:latin typeface="Pretendard Light"/>
              </a:rPr>
              <a:t>2025.02.17 ~ 2025.03.07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5100" y="7607300"/>
            <a:ext cx="9182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(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산대특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)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스마트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팩토리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혁신을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위한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AI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솔루션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개발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양성과정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5100" y="3441700"/>
            <a:ext cx="147828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명화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분석기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6600" y="660400"/>
            <a:ext cx="2997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300" b="0" i="0" u="none" strike="noStrike" spc="900">
                <a:solidFill>
                  <a:srgbClr val="FFFC9F"/>
                </a:solidFill>
                <a:latin typeface="Pretendard Bold"/>
              </a:rPr>
              <a:t>PAINTING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이미지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벡터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추출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" y="3721100"/>
            <a:ext cx="16129000" cy="581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8077200"/>
            <a:ext cx="5219700" cy="113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700" y="4940300"/>
            <a:ext cx="61722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5700" y="6273800"/>
            <a:ext cx="6172200" cy="149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700" y="8407400"/>
            <a:ext cx="86741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4400" y="8369300"/>
            <a:ext cx="546100" cy="546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401300" y="5842000"/>
            <a:ext cx="635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  <a:buClr>
                <a:srgbClr val="000000"/>
              </a:buClr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가벼운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VGG16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Regular"/>
              </a:rPr>
              <a:t>머신러닝에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3987800"/>
            <a:ext cx="9499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ONE Mobile Title OTF"/>
              </a:rPr>
              <a:t>VGG16, ResNet50, EfficientNetB0 </a:t>
            </a:r>
            <a:r>
              <a:rPr lang="ko-KR" sz="3100" b="0" i="0" u="none" strike="noStrike" dirty="0">
                <a:solidFill>
                  <a:srgbClr val="000000"/>
                </a:solidFill>
                <a:ea typeface="ONE Mobile Title OTF"/>
              </a:rPr>
              <a:t>모델</a:t>
            </a:r>
            <a:r>
              <a:rPr lang="en-US" sz="3100" b="0" i="0" u="none" strike="noStrike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ONE Mobile Title OTF"/>
              </a:rPr>
              <a:t>사용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61700" y="7924800"/>
            <a:ext cx="261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VGG_vectors.npy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시각화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454400"/>
            <a:ext cx="40767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911600"/>
            <a:ext cx="16738600" cy="514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4419600"/>
            <a:ext cx="16090900" cy="354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93000" y="8115300"/>
            <a:ext cx="3378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Style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별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Artist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시각화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3454400"/>
            <a:ext cx="40767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3911600"/>
            <a:ext cx="14312900" cy="558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4241800"/>
            <a:ext cx="13728700" cy="452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54900" y="8572500"/>
            <a:ext cx="3467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Artist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별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Genre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시각화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3454400"/>
            <a:ext cx="40767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3911600"/>
            <a:ext cx="14312900" cy="558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4292600"/>
            <a:ext cx="6172200" cy="481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26800" y="5892800"/>
            <a:ext cx="37465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종속변수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별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상관관계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02900" y="6997700"/>
            <a:ext cx="5118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artist, genre, style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라벨인코딩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4445000"/>
            <a:ext cx="7607300" cy="142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4191000"/>
            <a:ext cx="7340600" cy="213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7302500"/>
            <a:ext cx="71882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004800" y="6324600"/>
            <a:ext cx="3302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00" y="4991100"/>
            <a:ext cx="3302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8813800" y="7848600"/>
            <a:ext cx="3302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0700" y="7302500"/>
            <a:ext cx="7683500" cy="142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22400" y="4495800"/>
            <a:ext cx="6921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독립변수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data.npy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종속변수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artist, genre, style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라벨인코딩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원핫인코딩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준비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CNN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9200" y="7493000"/>
            <a:ext cx="61722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spc="100" dirty="0" err="1">
                <a:solidFill>
                  <a:srgbClr val="000000"/>
                </a:solidFill>
                <a:latin typeface="ONE Mobile Title OTF"/>
              </a:rPr>
              <a:t>ImageDataGenerator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를</a:t>
            </a:r>
            <a:endParaRPr lang="en-US" altLang="ko-KR" sz="3100" spc="100" dirty="0">
              <a:solidFill>
                <a:srgbClr val="000000"/>
              </a:solidFill>
              <a:latin typeface="ONE Mobile Title OTF"/>
              <a:ea typeface="ONE Mobile Title OTF"/>
            </a:endParaRP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이용한</a:t>
            </a:r>
            <a:r>
              <a:rPr lang="en-US" altLang="ko-KR" sz="3100" spc="100" dirty="0">
                <a:solidFill>
                  <a:srgbClr val="000000"/>
                </a:solidFill>
                <a:latin typeface="ONE Mobile Title OTF"/>
                <a:ea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학습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데이터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증강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3100" y="7581900"/>
            <a:ext cx="5867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train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데이터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test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데이터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분리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88600" y="4622800"/>
            <a:ext cx="55499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데이터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40,000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개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유지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샘플링할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종속변수의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비율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유지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00" y="3429000"/>
            <a:ext cx="49911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3708400"/>
            <a:ext cx="8102600" cy="146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400" y="5257800"/>
            <a:ext cx="9245600" cy="398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학습시키기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CNN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657600"/>
            <a:ext cx="3987800" cy="473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4178300"/>
            <a:ext cx="3987800" cy="369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9500" y="3492500"/>
            <a:ext cx="67945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300" y="8686800"/>
            <a:ext cx="13728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0400" y="4800600"/>
            <a:ext cx="7467600" cy="3733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학습시키기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CNN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2550" y="8750300"/>
            <a:ext cx="1305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같은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en-US" sz="2800" b="0" i="0" u="none" strike="noStrike" spc="100" dirty="0" err="1">
                <a:solidFill>
                  <a:srgbClr val="000000"/>
                </a:solidFill>
                <a:latin typeface="ONE Mobile Title OTF"/>
              </a:rPr>
              <a:t>VGGNet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을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사용해도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model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을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어떻게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 dirty="0" err="1">
                <a:solidFill>
                  <a:srgbClr val="000000"/>
                </a:solidFill>
                <a:ea typeface="ONE Mobile Title OTF"/>
              </a:rPr>
              <a:t>만드느냐에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따라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accuracy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가</a:t>
            </a:r>
            <a:r>
              <a:rPr lang="en-US" sz="28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 dirty="0">
                <a:solidFill>
                  <a:srgbClr val="000000"/>
                </a:solidFill>
                <a:ea typeface="ONE Mobile Title OTF"/>
              </a:rPr>
              <a:t>달라짐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0" y="4457700"/>
            <a:ext cx="29972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1300" y="5473700"/>
            <a:ext cx="3175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6600" y="4457700"/>
            <a:ext cx="29972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900" y="5473700"/>
            <a:ext cx="3175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4457700"/>
            <a:ext cx="2997200" cy="233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5473700"/>
            <a:ext cx="3175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1800" y="4470400"/>
            <a:ext cx="2997200" cy="2336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868400" y="7327900"/>
            <a:ext cx="24384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train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  <a:p>
            <a:pPr lvl="0" algn="ctr">
              <a:lnSpc>
                <a:spcPct val="12865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test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03300" y="5676900"/>
            <a:ext cx="2882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600" b="0" i="0" u="none" strike="noStrike" spc="700" dirty="0">
                <a:solidFill>
                  <a:srgbClr val="FFFFFF"/>
                </a:solidFill>
                <a:ea typeface="ONE Mobile Title OTF"/>
              </a:rPr>
              <a:t>데이터</a:t>
            </a:r>
            <a:r>
              <a:rPr lang="en-US" sz="3600" b="0" i="0" u="none" strike="noStrike" spc="700" dirty="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700" dirty="0">
                <a:solidFill>
                  <a:srgbClr val="FFFFFF"/>
                </a:solidFill>
                <a:ea typeface="ONE Mobile Title OTF"/>
              </a:rPr>
              <a:t>분리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827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Medium"/>
              </a:rPr>
              <a:t>STEP 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06000" y="7327900"/>
            <a:ext cx="24384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SMOTE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NearMiss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53600" y="5715000"/>
            <a:ext cx="275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600" b="0" i="0" u="none" strike="noStrike" spc="700" dirty="0">
                <a:solidFill>
                  <a:srgbClr val="FFFFFF"/>
                </a:solidFill>
                <a:ea typeface="ONE Mobile Title OTF"/>
              </a:rPr>
              <a:t>스케일조정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203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Medium"/>
              </a:rPr>
              <a:t>STEP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61000" y="7581900"/>
            <a:ext cx="3632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artist, genre, style 3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종류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5200" y="57150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600" b="0" i="0" u="none" strike="noStrike" spc="700">
                <a:solidFill>
                  <a:srgbClr val="FFFFFF"/>
                </a:solidFill>
                <a:ea typeface="ONE Mobile Title OTF"/>
              </a:rPr>
              <a:t>종속변수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579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Medium"/>
              </a:rPr>
              <a:t>STEP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41500" y="7327900"/>
            <a:ext cx="2667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Regular"/>
              </a:rPr>
              <a:t>추출</a:t>
            </a:r>
            <a:endParaRPr lang="en-US" altLang="ko-KR" sz="26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28650"/>
              </a:lnSpc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Pretendard Regular"/>
              </a:rPr>
              <a:t>VGG_vectors.npy</a:t>
            </a:r>
            <a:endParaRPr lang="en-US" sz="2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2800" y="57277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600" b="0" i="0" u="none" strike="noStrike" spc="700">
                <a:solidFill>
                  <a:srgbClr val="FFFFFF"/>
                </a:solidFill>
                <a:ea typeface="ONE Mobile Title OTF"/>
              </a:rPr>
              <a:t>독립변수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955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Medium"/>
              </a:rPr>
              <a:t>STEP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F2BEB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준비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3657600"/>
            <a:ext cx="7556500" cy="567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1800" y="3657600"/>
            <a:ext cx="7581900" cy="567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1500" y="4559300"/>
            <a:ext cx="3632200" cy="462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6032500"/>
            <a:ext cx="30480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3300" y="4559300"/>
            <a:ext cx="3644900" cy="462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38200" y="6032500"/>
            <a:ext cx="3111500" cy="1231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분류분석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ML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3695700"/>
            <a:ext cx="4724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spc="100" dirty="0" err="1">
                <a:solidFill>
                  <a:srgbClr val="000000"/>
                </a:solidFill>
                <a:latin typeface="ONE Mobile Title OTF"/>
              </a:rPr>
              <a:t>DecisionTreeClassifier</a:t>
            </a:r>
            <a:endParaRPr lang="en-US" sz="3100" b="0" i="0" u="none" strike="noStrike" spc="100" dirty="0">
              <a:solidFill>
                <a:srgbClr val="000000"/>
              </a:solidFill>
              <a:latin typeface="ONE Mobile Title O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28200" y="3695700"/>
            <a:ext cx="2959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spc="100" dirty="0" err="1">
                <a:solidFill>
                  <a:srgbClr val="000000"/>
                </a:solidFill>
                <a:latin typeface="ONE Mobile Title OTF"/>
              </a:rPr>
              <a:t>MLPClassifier</a:t>
            </a:r>
            <a:endParaRPr lang="en-US" sz="3100" b="0" i="0" u="none" strike="noStrike" spc="100" dirty="0">
              <a:solidFill>
                <a:srgbClr val="000000"/>
              </a:solidFill>
              <a:latin typeface="ONE Mobile Title OT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454400"/>
            <a:ext cx="16090900" cy="618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4200" y="3695700"/>
            <a:ext cx="4635500" cy="568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5689600"/>
            <a:ext cx="9563100" cy="260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앙상블</a:t>
            </a:r>
            <a:r>
              <a:rPr lang="en-US" sz="7200" b="0" i="0" u="none" strike="noStrike">
                <a:solidFill>
                  <a:srgbClr val="F2BEB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모형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4076700"/>
            <a:ext cx="10160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700" b="0" i="0" u="none" strike="noStrike" spc="100" dirty="0" err="1">
                <a:solidFill>
                  <a:srgbClr val="000000"/>
                </a:solidFill>
                <a:latin typeface="ONE Mobile Title OTF"/>
              </a:rPr>
              <a:t>RandomForestClassifier</a:t>
            </a:r>
            <a:r>
              <a:rPr lang="en-US" sz="2700" b="0" i="0" u="none" strike="noStrike" spc="100" dirty="0">
                <a:solidFill>
                  <a:srgbClr val="000000"/>
                </a:solidFill>
                <a:latin typeface="ONE Mobile Title OTF"/>
              </a:rPr>
              <a:t>, </a:t>
            </a:r>
            <a:r>
              <a:rPr lang="en-US" sz="2700" b="0" i="0" u="none" strike="noStrike" spc="100" dirty="0" err="1">
                <a:solidFill>
                  <a:srgbClr val="000000"/>
                </a:solidFill>
                <a:latin typeface="ONE Mobile Title OTF"/>
              </a:rPr>
              <a:t>XGBClassifier</a:t>
            </a:r>
            <a:r>
              <a:rPr lang="en-US" sz="2700" b="0" i="0" u="none" strike="noStrike" spc="100" dirty="0">
                <a:solidFill>
                  <a:srgbClr val="000000"/>
                </a:solidFill>
                <a:latin typeface="ONE Mobile Title OTF"/>
              </a:rPr>
              <a:t>, </a:t>
            </a:r>
            <a:r>
              <a:rPr lang="en-US" sz="2700" b="0" i="0" u="none" strike="noStrike" spc="100" dirty="0" err="1">
                <a:solidFill>
                  <a:srgbClr val="000000"/>
                </a:solidFill>
                <a:latin typeface="ONE Mobile Title OTF"/>
              </a:rPr>
              <a:t>LGBMClassifier</a:t>
            </a:r>
            <a:endParaRPr lang="en-US" sz="2700" b="0" i="0" u="none" strike="noStrike" spc="100" dirty="0">
              <a:solidFill>
                <a:srgbClr val="000000"/>
              </a:solidFill>
              <a:latin typeface="ONE Mobile Title OT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5443200" y="7073900"/>
            <a:ext cx="16510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4200" y="74422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6408400" y="7683500"/>
            <a:ext cx="6731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6159500"/>
            <a:ext cx="25146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6159500"/>
            <a:ext cx="25146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0" y="2781300"/>
            <a:ext cx="2514600" cy="195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9300" y="2781300"/>
            <a:ext cx="2514600" cy="195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781300"/>
            <a:ext cx="2514600" cy="1955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521700" y="70231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웹</a:t>
            </a: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0600" y="82296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86300" y="676910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Machine</a:t>
            </a:r>
          </a:p>
          <a:p>
            <a:pPr lvl="0" algn="ctr">
              <a:lnSpc>
                <a:spcPct val="108729"/>
              </a:lnSpc>
            </a:pP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75200" y="82296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3300" y="3683000"/>
            <a:ext cx="190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600" b="0" i="0" u="none" strike="noStrike" spc="100">
                <a:solidFill>
                  <a:srgbClr val="FFFFFF"/>
                </a:solidFill>
                <a:latin typeface="ONE Mobile Title OTF"/>
              </a:rPr>
              <a:t>CNN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98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1700" y="339090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데이터</a:t>
            </a:r>
          </a:p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전처리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106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73600" y="36322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서론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625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4300" y="2590800"/>
            <a:ext cx="2006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 spc="500">
                <a:solidFill>
                  <a:srgbClr val="FADE6E"/>
                </a:solidFill>
                <a:ea typeface="ONE Mobile Title OTF"/>
              </a:rPr>
              <a:t>목차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28500" y="6159500"/>
            <a:ext cx="2514600" cy="1955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268200" y="70231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결론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69800" y="82296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3695700"/>
            <a:ext cx="16230600" cy="582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400" y="5803900"/>
            <a:ext cx="47879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1700" y="5168900"/>
            <a:ext cx="1117600" cy="114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900" y="5067300"/>
            <a:ext cx="48641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4876800"/>
            <a:ext cx="4787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4700" y="7289800"/>
            <a:ext cx="60071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500" y="7289800"/>
            <a:ext cx="5562600" cy="1016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투표를</a:t>
            </a:r>
            <a:r>
              <a:rPr lang="en-US" sz="7200" b="0" i="0" u="none" strike="noStrike">
                <a:solidFill>
                  <a:srgbClr val="F2BEB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이용한</a:t>
            </a:r>
            <a:r>
              <a:rPr lang="en-US" sz="7200" b="0" i="0" u="none" strike="noStrike">
                <a:solidFill>
                  <a:srgbClr val="F2BEB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2BEBB"/>
                </a:solidFill>
                <a:ea typeface="ONE Mobile Title OTF"/>
              </a:rPr>
              <a:t>앙상블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ML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3898900"/>
            <a:ext cx="3429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VotingClassifier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8700" y="5511800"/>
            <a:ext cx="45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 b="0" i="0" u="none" strike="noStrike" spc="100" dirty="0">
                <a:solidFill>
                  <a:srgbClr val="787878"/>
                </a:solidFill>
                <a:ea typeface="ONE Mobile Title OTF"/>
              </a:rPr>
              <a:t>▶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05500" y="8521700"/>
            <a:ext cx="6350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voting_model_hard &lt; voting_model_soft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721100"/>
            <a:ext cx="15328900" cy="584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937000"/>
            <a:ext cx="6667500" cy="538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4900" y="6032500"/>
            <a:ext cx="7112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86100" y="4216400"/>
            <a:ext cx="35687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spc="100">
                <a:solidFill>
                  <a:srgbClr val="FC5230"/>
                </a:solidFill>
                <a:ea typeface="ONE Mobile Title OTF"/>
              </a:rPr>
              <a:t>① navigator bar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원하는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예측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선택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웹</a:t>
            </a:r>
            <a:r>
              <a:rPr lang="en-US" sz="7200" b="0" i="0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페이지</a:t>
            </a:r>
            <a:r>
              <a:rPr lang="en-US" sz="7200" b="0" i="0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웹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페이지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00" y="3975100"/>
            <a:ext cx="1358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1700" y="7569200"/>
            <a:ext cx="16637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800" y="7950200"/>
            <a:ext cx="1320800" cy="419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76600" y="5981700"/>
            <a:ext cx="31877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spc="100">
                <a:solidFill>
                  <a:srgbClr val="FC5230"/>
                </a:solidFill>
                <a:ea typeface="ONE Mobile Title OTF"/>
              </a:rPr>
              <a:t>② file </a:t>
            </a:r>
            <a:r>
              <a:rPr lang="ko-KR" sz="3200" b="0" i="0" u="none" strike="noStrike" spc="100">
                <a:solidFill>
                  <a:srgbClr val="FC5230"/>
                </a:solidFill>
                <a:ea typeface="ONE Mobile Title OTF"/>
              </a:rPr>
              <a:t>업로드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이미지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선택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0" y="3886200"/>
            <a:ext cx="406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300" b="1" i="0" u="none" strike="noStrike">
                <a:solidFill>
                  <a:srgbClr val="FC5230"/>
                </a:solidFill>
                <a:ea typeface="Pretendard Regular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18800" y="7200900"/>
            <a:ext cx="406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300" b="1" i="0" u="none" strike="noStrike" dirty="0">
                <a:solidFill>
                  <a:srgbClr val="FC5230"/>
                </a:solidFill>
                <a:ea typeface="Pretendard Regular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8191500"/>
            <a:ext cx="406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en-US" sz="2300" b="1" i="0" u="none" strike="noStrike">
                <a:solidFill>
                  <a:srgbClr val="FC5230"/>
                </a:solidFill>
                <a:ea typeface="Pretendard Regular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33700" y="7594600"/>
            <a:ext cx="3886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spc="100">
                <a:solidFill>
                  <a:srgbClr val="FC5230"/>
                </a:solidFill>
                <a:ea typeface="ONE Mobile Title OTF"/>
              </a:rPr>
              <a:t>③ Upload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결과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페이지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721100"/>
            <a:ext cx="15328900" cy="584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4038600"/>
            <a:ext cx="4800600" cy="455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4038600"/>
            <a:ext cx="4965700" cy="455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4500" y="4038600"/>
            <a:ext cx="4660900" cy="4559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웹</a:t>
            </a:r>
            <a:r>
              <a:rPr lang="en-US" sz="7200" b="0" i="0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페이지</a:t>
            </a:r>
            <a:r>
              <a:rPr lang="en-US" sz="7200" b="0" i="0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웹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페이지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8100" y="8610600"/>
            <a:ext cx="3187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3200" b="0" i="0" u="none" strike="noStrike" spc="100" dirty="0">
                <a:solidFill>
                  <a:srgbClr val="000000"/>
                </a:solidFill>
                <a:latin typeface="ONE Mobile Title OTF"/>
              </a:rPr>
              <a:t>Style </a:t>
            </a:r>
            <a:r>
              <a:rPr lang="ko-KR" sz="3200" b="0" i="0" u="none" strike="noStrike" spc="100" dirty="0">
                <a:solidFill>
                  <a:srgbClr val="000000"/>
                </a:solidFill>
                <a:ea typeface="ONE Mobile Title OTF"/>
              </a:rPr>
              <a:t>예측</a:t>
            </a:r>
            <a:r>
              <a:rPr lang="en-US" sz="32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 dirty="0">
                <a:solidFill>
                  <a:srgbClr val="000000"/>
                </a:solidFill>
                <a:ea typeface="ONE Mobile Title OTF"/>
              </a:rPr>
              <a:t>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0500" y="8610600"/>
            <a:ext cx="3187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Genre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예측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14300" y="8610600"/>
            <a:ext cx="3187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Artist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예측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결과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56400" y="6731000"/>
            <a:ext cx="4724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결론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6680200"/>
            <a:ext cx="744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이미지에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style, genre, artist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2300" y="5118100"/>
            <a:ext cx="3467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 spc="100">
                <a:solidFill>
                  <a:srgbClr val="000000"/>
                </a:solidFill>
                <a:ea typeface="ONE Mobile Title OTF"/>
              </a:rPr>
              <a:t>기능적</a:t>
            </a:r>
            <a:r>
              <a:rPr lang="en-US" sz="36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000000"/>
                </a:solidFill>
                <a:ea typeface="ONE Mobile Title OTF"/>
              </a:rPr>
              <a:t>측면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71200" y="5130800"/>
            <a:ext cx="5181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 spc="100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36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000000"/>
                </a:solidFill>
                <a:ea typeface="ONE Mobile Title OTF"/>
              </a:rPr>
              <a:t>의의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5500" y="6438900"/>
            <a:ext cx="74422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예술과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기술을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결합하여</a:t>
            </a:r>
          </a:p>
          <a:p>
            <a:pPr lvl="0" algn="ctr">
              <a:lnSpc>
                <a:spcPct val="12865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미술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감상과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연구를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개선</a:t>
            </a: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결론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4356100"/>
            <a:ext cx="133858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4356100"/>
            <a:ext cx="5156200" cy="1181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34300" y="4673600"/>
            <a:ext cx="7696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출처의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뿐만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아니라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공공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1200" y="4622800"/>
            <a:ext cx="3467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데이터의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다양성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6032500"/>
            <a:ext cx="13385800" cy="118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6032500"/>
            <a:ext cx="5156200" cy="1181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734300" y="6337300"/>
            <a:ext cx="7696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높이기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51200" y="6286500"/>
            <a:ext cx="3467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모델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성능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향상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7670800"/>
            <a:ext cx="13385800" cy="1181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7670800"/>
            <a:ext cx="5156200" cy="1181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734300" y="7975600"/>
            <a:ext cx="7696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신뢰도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(accuracy)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92400" y="7924800"/>
            <a:ext cx="4572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웹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페이지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기능</a:t>
            </a:r>
            <a:r>
              <a:rPr lang="en-US" sz="36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ONE Mobile Title OTF"/>
              </a:rPr>
              <a:t>구체화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5113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092700" y="21463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프로젝트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서론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3860800"/>
            <a:ext cx="7505700" cy="487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100" y="3860800"/>
            <a:ext cx="6502400" cy="487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54200" y="4229100"/>
            <a:ext cx="7188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명화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이미지를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분석해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그림의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화가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,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장르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스타일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예측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시스템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개발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4200" y="5816600"/>
            <a:ext cx="71882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예술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작품에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대한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인공지능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기반의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자동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분류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모델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구출</a:t>
            </a:r>
          </a:p>
          <a:p>
            <a:pPr lvl="0" algn="ctr">
              <a:lnSpc>
                <a:spcPct val="124499"/>
              </a:lnSpc>
            </a:pP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이미지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인식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기술을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활용하여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미술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작품에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대한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이해도를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높임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9601200" y="5295900"/>
            <a:ext cx="1473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2600" b="0" i="0" u="none" strike="noStrike" spc="200">
                <a:solidFill>
                  <a:srgbClr val="FFFFFF"/>
                </a:solidFill>
                <a:ea typeface="ONE Mobile Title OTF"/>
              </a:rPr>
              <a:t>설립일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92700" y="21463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팀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구성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및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역할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서론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4140200"/>
            <a:ext cx="38354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00" y="4140200"/>
            <a:ext cx="3835400" cy="275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140200"/>
            <a:ext cx="3835400" cy="275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8445500"/>
            <a:ext cx="134366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70231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0" y="70231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3300" y="70231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788900" y="5486400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조정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69900" y="4457700"/>
            <a:ext cx="1574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오시윤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50200" y="5486400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Pretendard Regular"/>
              </a:rPr>
              <a:t>형식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56600" y="4457700"/>
            <a:ext cx="1574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김형진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36900" y="5295900"/>
            <a:ext cx="2374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원본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csv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가공</a:t>
            </a:r>
          </a:p>
          <a:p>
            <a:pPr lvl="0" algn="ctr">
              <a:lnSpc>
                <a:spcPct val="1244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ctr">
              <a:lnSpc>
                <a:spcPct val="1244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5300" y="4457700"/>
            <a:ext cx="2603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임세현</a:t>
            </a:r>
            <a:r>
              <a:rPr lang="en-US" sz="3200" b="0" i="0" u="none" strike="noStrike" spc="100">
                <a:solidFill>
                  <a:srgbClr val="000000"/>
                </a:solidFill>
                <a:latin typeface="ONE Mobile Title OTF"/>
              </a:rPr>
              <a:t> - </a:t>
            </a:r>
            <a:r>
              <a:rPr lang="ko-KR" sz="3200" b="0" i="0" u="none" strike="noStrike" spc="100">
                <a:solidFill>
                  <a:srgbClr val="000000"/>
                </a:solidFill>
                <a:ea typeface="ONE Mobile Title OTF"/>
              </a:rPr>
              <a:t>팀장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8496300"/>
            <a:ext cx="8648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3200" b="0" i="0" u="none" strike="noStrike" spc="100" dirty="0">
                <a:solidFill>
                  <a:srgbClr val="000000"/>
                </a:solidFill>
                <a:latin typeface="ONE Mobile Title OTF"/>
              </a:rPr>
              <a:t>CNN, Machine Learning, Web </a:t>
            </a:r>
            <a:r>
              <a:rPr lang="ko-KR" sz="3200" b="0" i="0" u="none" strike="noStrike" spc="100" dirty="0">
                <a:solidFill>
                  <a:srgbClr val="000000"/>
                </a:solidFill>
                <a:ea typeface="ONE Mobile Title OTF"/>
              </a:rPr>
              <a:t>페이지</a:t>
            </a:r>
            <a:r>
              <a:rPr lang="en-US" sz="32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200" b="0" i="0" u="none" strike="noStrike" spc="100" dirty="0">
                <a:solidFill>
                  <a:srgbClr val="000000"/>
                </a:solidFill>
                <a:ea typeface="ONE Mobile Title OTF"/>
              </a:rPr>
              <a:t>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36900" y="7696200"/>
            <a:ext cx="238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style part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50200" y="7696200"/>
            <a:ext cx="238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artist part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63500" y="7696200"/>
            <a:ext cx="238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genre part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092700" y="21463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프로젝트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서론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3632200"/>
            <a:ext cx="17526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400" y="4025900"/>
            <a:ext cx="13652500" cy="541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58200" y="3619500"/>
            <a:ext cx="135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Gantt 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092700" y="21463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 dirty="0">
                <a:solidFill>
                  <a:srgbClr val="FBAE84"/>
                </a:solidFill>
                <a:ea typeface="ONE Mobile Title OTF"/>
              </a:rPr>
              <a:t>개발환경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서론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00" y="3644900"/>
            <a:ext cx="24130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4267200"/>
            <a:ext cx="98679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3695700"/>
            <a:ext cx="458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Window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7900" y="3810000"/>
            <a:ext cx="1422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ONE Mobile Title OTF"/>
              </a:rPr>
              <a:t>OS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00" y="4546600"/>
            <a:ext cx="2413000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08800" y="4622800"/>
            <a:ext cx="458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Python 3.10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87900" y="4686300"/>
            <a:ext cx="1422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ONE Mobile Title OTF"/>
              </a:rPr>
              <a:t>Language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00" y="5461000"/>
            <a:ext cx="2413000" cy="66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08800" y="5549900"/>
            <a:ext cx="605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>
                <a:solidFill>
                  <a:srgbClr val="000000"/>
                </a:solidFill>
                <a:latin typeface="Pretendard Regular"/>
              </a:rPr>
              <a:t>A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naconda 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jupyter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notebook, 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pycharm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3.1.1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87900" y="5638800"/>
            <a:ext cx="1422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ONE Mobile Title OTF"/>
              </a:rPr>
              <a:t>IDE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600" y="6388100"/>
            <a:ext cx="2413000" cy="198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5181600"/>
            <a:ext cx="98679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6096000"/>
            <a:ext cx="9867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8356600"/>
            <a:ext cx="98679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546600" y="7200900"/>
            <a:ext cx="189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ONE Mobile Title OTF"/>
              </a:rPr>
              <a:t>Open</a:t>
            </a: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en-US" altLang="ko-KR" sz="1900" b="0" i="0" u="none" strike="noStrike" spc="100">
                <a:solidFill>
                  <a:srgbClr val="FFFFFF"/>
                </a:solidFill>
                <a:latin typeface="ONE Mobile Title OTF"/>
              </a:rPr>
              <a:t>Source</a:t>
            </a:r>
            <a:endParaRPr lang="en-US" sz="1900" b="0" i="0" u="none" strike="noStrike" spc="100" dirty="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08800" y="6565900"/>
            <a:ext cx="4584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tensorflow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2.10.0</a:t>
            </a:r>
          </a:p>
          <a:p>
            <a:pPr lvl="0" algn="l">
              <a:lnSpc>
                <a:spcPct val="830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numpy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1.23.5</a:t>
            </a:r>
          </a:p>
          <a:p>
            <a:pPr lvl="0" algn="l">
              <a:lnSpc>
                <a:spcPct val="830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pandas 1.5.3</a:t>
            </a:r>
          </a:p>
          <a:p>
            <a:pPr lvl="0" algn="l">
              <a:lnSpc>
                <a:spcPct val="830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scikit-learn 1.2.1</a:t>
            </a:r>
          </a:p>
          <a:p>
            <a:pPr lvl="0" algn="l">
              <a:lnSpc>
                <a:spcPct val="830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beautifulsoup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4.13.3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00" y="8623300"/>
            <a:ext cx="24130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908800" y="8648700"/>
            <a:ext cx="605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 dirty="0" err="1">
                <a:solidFill>
                  <a:srgbClr val="000000"/>
                </a:solidFill>
                <a:latin typeface="Pretendard Regular"/>
              </a:rPr>
              <a:t>d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jango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5.1.6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43400" y="8788400"/>
            <a:ext cx="2349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ONE Mobile Title OTF"/>
              </a:rPr>
              <a:t>Web Framework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9245600"/>
            <a:ext cx="98679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0" y="3619500"/>
            <a:ext cx="11049000" cy="591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3924300"/>
            <a:ext cx="7226300" cy="476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자료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수집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4822" y="8681278"/>
            <a:ext cx="1778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200" b="0" i="0" u="none" strike="noStrike" spc="100" dirty="0" err="1">
                <a:solidFill>
                  <a:srgbClr val="000000"/>
                </a:solidFill>
                <a:latin typeface="ONE Mobile Title OTF"/>
              </a:rPr>
              <a:t>WikiArt</a:t>
            </a:r>
            <a:endParaRPr lang="en-US" sz="3200" b="0" i="0" u="none" strike="noStrike" spc="100" dirty="0">
              <a:solidFill>
                <a:srgbClr val="000000"/>
              </a:solidFill>
              <a:latin typeface="ONE Mobile Title O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96300" y="8852452"/>
            <a:ext cx="3771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https://www.wikiart.org/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csv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파일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가공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4191000"/>
            <a:ext cx="16281400" cy="496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5016500"/>
            <a:ext cx="6172200" cy="232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0" y="4838700"/>
            <a:ext cx="8864600" cy="269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568700" y="8115300"/>
            <a:ext cx="11595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split, map, lambda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함수를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이용해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최종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painting.csv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파일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생성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801B99F1-8873-43EA-8CFD-033D043923A9}"/>
              </a:ext>
            </a:extLst>
          </p:cNvPr>
          <p:cNvSpPr txBox="1"/>
          <p:nvPr/>
        </p:nvSpPr>
        <p:spPr>
          <a:xfrm>
            <a:off x="7670800" y="5922617"/>
            <a:ext cx="45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2500" b="0" i="0" u="none" strike="noStrike" spc="100" dirty="0">
                <a:solidFill>
                  <a:srgbClr val="787878"/>
                </a:solidFill>
                <a:ea typeface="ONE Mobile Title OTF"/>
              </a:rPr>
              <a:t>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5875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28700" y="2273300"/>
            <a:ext cx="16217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이미지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크기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조정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▶ numpy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배열로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변환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584200"/>
            <a:ext cx="3009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 spc="8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800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3924300"/>
            <a:ext cx="6337300" cy="544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700" y="4305300"/>
            <a:ext cx="5118100" cy="467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0600" y="3924300"/>
            <a:ext cx="6337300" cy="544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500" y="4305300"/>
            <a:ext cx="5664200" cy="3644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0" y="8039100"/>
            <a:ext cx="356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en-US" sz="3000" b="0" i="0" u="none" strike="noStrike" spc="100" dirty="0" err="1">
                <a:solidFill>
                  <a:srgbClr val="000000"/>
                </a:solidFill>
                <a:latin typeface="ONE Mobile Title OTF"/>
              </a:rPr>
              <a:t>data.npy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파일</a:t>
            </a:r>
            <a:r>
              <a:rPr lang="en-US" sz="30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000" b="0" i="0" u="none" strike="noStrike" spc="100" dirty="0">
                <a:solidFill>
                  <a:srgbClr val="000000"/>
                </a:solidFill>
                <a:ea typeface="ONE Mobile Title OTF"/>
              </a:rPr>
              <a:t>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0000" y="8699500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000000"/>
              </a:buClr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CNN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확장자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488</Words>
  <Application>Microsoft Office PowerPoint</Application>
  <PresentationFormat>사용자 지정</PresentationFormat>
  <Paragraphs>168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Calibri</vt:lpstr>
      <vt:lpstr>Pretendard Regular</vt:lpstr>
      <vt:lpstr>Pretendard Light</vt:lpstr>
      <vt:lpstr>ONE Mobile Title OTF</vt:lpstr>
      <vt:lpstr>Pretendard Bold</vt:lpstr>
      <vt:lpstr>Pretendard SemiBold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4545</dc:creator>
  <cp:lastModifiedBy>4545</cp:lastModifiedBy>
  <cp:revision>25</cp:revision>
  <dcterms:created xsi:type="dcterms:W3CDTF">2006-08-16T00:00:00Z</dcterms:created>
  <dcterms:modified xsi:type="dcterms:W3CDTF">2025-03-06T03:11:37Z</dcterms:modified>
</cp:coreProperties>
</file>